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0" r:id="rId3"/>
    <p:sldId id="298" r:id="rId4"/>
    <p:sldId id="288" r:id="rId5"/>
    <p:sldId id="284" r:id="rId6"/>
    <p:sldId id="287" r:id="rId7"/>
    <p:sldId id="296" r:id="rId8"/>
    <p:sldId id="290" r:id="rId9"/>
    <p:sldId id="285" r:id="rId10"/>
    <p:sldId id="286" r:id="rId11"/>
    <p:sldId id="294" r:id="rId12"/>
    <p:sldId id="297" r:id="rId13"/>
    <p:sldId id="292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A. Lowe" initials="RAL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6133B-8368-489C-9DD2-954A005285C4}" type="datetimeFigureOut">
              <a:rPr lang="en-US" smtClean="0"/>
              <a:pPr/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AD00E-DC3B-43C2-A007-0E8B4ECD0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45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A359D-1EF2-4F00-BD03-D31F92C2FA26}" type="datetimeFigureOut">
              <a:rPr lang="en-US" smtClean="0"/>
              <a:pPr/>
              <a:t>5/15/2013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83BE1-A771-4F6C-BB5F-350BD1E425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5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3BE1-A771-4F6C-BB5F-350BD1E425C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3BE1-A771-4F6C-BB5F-350BD1E425C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A89D0-60A1-423D-B85C-FB7DB77FCC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3839D-16EC-4574-BCC1-CA8DDDB932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1D894-6AC6-43FF-A682-AF64D48EE3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2CF8C-5745-46A1-96A0-E9BA4D2769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AB1E3-7241-4807-B824-8174164A66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3EA1-E97B-48C8-8F23-E7D6D8ED86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B11D5-4AA6-4ABC-9E99-6B33D5270E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CAAB3-3943-402E-8DA4-17B2C16CF8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731BD-65BB-466E-BF34-1ACDB95FC0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60F9C-6156-4A88-8586-34689D508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FD69AEF9-91EE-4A21-AACD-AEF4EEF16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D63AD80E-949A-4E89-9E81-FEA1017CD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library.wiley.com/journal/10.1111/(ISSN)1553-2712/homepage/statistics_and_research_methodology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33400"/>
            <a:ext cx="8839200" cy="1295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/>
              <a:t>Top 10 Methods and Statistics “Issues” in Academic Emergency Medicine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0" dirty="0" smtClean="0">
                <a:solidFill>
                  <a:schemeClr val="tx1"/>
                </a:solidFill>
              </a:rPr>
              <a:t/>
            </a:r>
            <a:br>
              <a:rPr lang="en-US" sz="4000" b="0" dirty="0" smtClean="0">
                <a:solidFill>
                  <a:schemeClr val="tx1"/>
                </a:solidFill>
              </a:rPr>
            </a:br>
            <a:r>
              <a:rPr lang="en-US" sz="3100" b="0" dirty="0" smtClean="0">
                <a:solidFill>
                  <a:schemeClr val="tx1"/>
                </a:solidFill>
              </a:rPr>
              <a:t>Craig Newgard, MD, MPH</a:t>
            </a:r>
            <a:br>
              <a:rPr lang="en-US" sz="3100" b="0" dirty="0" smtClean="0">
                <a:solidFill>
                  <a:schemeClr val="tx1"/>
                </a:solidFill>
              </a:rPr>
            </a:br>
            <a:r>
              <a:rPr lang="en-US" sz="3100" b="0" dirty="0" smtClean="0">
                <a:solidFill>
                  <a:schemeClr val="tx1"/>
                </a:solidFill>
              </a:rPr>
              <a:t>May 17, 2013</a:t>
            </a:r>
          </a:p>
        </p:txBody>
      </p:sp>
      <p:pic>
        <p:nvPicPr>
          <p:cNvPr id="15362" name="Picture 2" descr="http://sphotos-a.xx.fbcdn.net/hphotos-ash4/425712_10150611074399753_136858020_n.jpg"/>
          <p:cNvPicPr>
            <a:picLocks noChangeAspect="1" noChangeArrowheads="1"/>
          </p:cNvPicPr>
          <p:nvPr/>
        </p:nvPicPr>
        <p:blipFill>
          <a:blip r:embed="rId3" cstate="print"/>
          <a:srcRect t="9201" b="36805"/>
          <a:stretch>
            <a:fillRect/>
          </a:stretch>
        </p:blipFill>
        <p:spPr bwMode="auto">
          <a:xfrm>
            <a:off x="1905000" y="5410200"/>
            <a:ext cx="5486400" cy="1092090"/>
          </a:xfrm>
          <a:prstGeom prst="rect">
            <a:avLst/>
          </a:prstGeom>
          <a:noFill/>
        </p:spPr>
      </p:pic>
      <p:pic>
        <p:nvPicPr>
          <p:cNvPr id="15364" name="Picture 4" descr="http://int-prop.lf2.cuni.cz/heart_sounds/ekg4/ae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505200"/>
            <a:ext cx="2902688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7. Modeling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What was the primary reason for using a multivariable regression model?</a:t>
            </a:r>
          </a:p>
          <a:p>
            <a:pPr lvl="1"/>
            <a:r>
              <a:rPr lang="en-US" dirty="0" smtClean="0"/>
              <a:t>How does the model relate to the study objective(s)?</a:t>
            </a:r>
          </a:p>
          <a:p>
            <a:pPr lvl="1"/>
            <a:r>
              <a:rPr lang="en-US" dirty="0" smtClean="0"/>
              <a:t>Why did you choose a certain type of </a:t>
            </a:r>
            <a:r>
              <a:rPr lang="en-US" dirty="0" smtClean="0"/>
              <a:t>model?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How did you choose candidate variables for the model?</a:t>
            </a:r>
          </a:p>
          <a:p>
            <a:pPr lvl="1"/>
            <a:r>
              <a:rPr lang="en-US" dirty="0" smtClean="0"/>
              <a:t>A priori selection</a:t>
            </a:r>
          </a:p>
          <a:p>
            <a:pPr lvl="1"/>
            <a:r>
              <a:rPr lang="en-US" dirty="0" smtClean="0"/>
              <a:t>Known or plausible confounders</a:t>
            </a:r>
          </a:p>
          <a:p>
            <a:pPr lvl="1"/>
            <a:r>
              <a:rPr lang="en-US" dirty="0" smtClean="0"/>
              <a:t>Univariate testing</a:t>
            </a:r>
          </a:p>
          <a:p>
            <a:pPr lvl="1"/>
            <a:r>
              <a:rPr lang="en-US" dirty="0" smtClean="0"/>
              <a:t>Rules of thumb for total # variables (e.g., 10:1 for logistic regression)</a:t>
            </a:r>
          </a:p>
          <a:p>
            <a:pPr lvl="1"/>
            <a:r>
              <a:rPr lang="en-US" dirty="0" smtClean="0"/>
              <a:t>Automated variable section (forward or backward) = poor strategy</a:t>
            </a:r>
          </a:p>
          <a:p>
            <a:endParaRPr lang="en-US" b="1" dirty="0" smtClean="0"/>
          </a:p>
          <a:p>
            <a:r>
              <a:rPr lang="en-US" b="1" dirty="0" smtClean="0"/>
              <a:t>Model diagnostics?</a:t>
            </a:r>
          </a:p>
          <a:p>
            <a:pPr lvl="1"/>
            <a:r>
              <a:rPr lang="en-US" dirty="0" smtClean="0"/>
              <a:t>Goodness of fit</a:t>
            </a:r>
          </a:p>
          <a:p>
            <a:pPr lvl="1"/>
            <a:r>
              <a:rPr lang="en-US" dirty="0" smtClean="0"/>
              <a:t>Discrimination </a:t>
            </a:r>
          </a:p>
          <a:p>
            <a:pPr lvl="1"/>
            <a:r>
              <a:rPr lang="en-US" dirty="0" smtClean="0"/>
              <a:t>Variance explained (e.g., R-squared)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8. P values vs. confidence intervals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199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CI offer more information</a:t>
            </a:r>
          </a:p>
          <a:p>
            <a:pPr lvl="1"/>
            <a:r>
              <a:rPr lang="en-US" sz="2400" dirty="0" smtClean="0"/>
              <a:t>P values very limited in utility, scope</a:t>
            </a:r>
          </a:p>
          <a:p>
            <a:pPr lvl="1"/>
            <a:r>
              <a:rPr lang="en-US" sz="2400" dirty="0" smtClean="0"/>
              <a:t>P values may have role in certain types of studies</a:t>
            </a:r>
          </a:p>
          <a:p>
            <a:pPr lvl="2"/>
            <a:r>
              <a:rPr lang="en-US" sz="2200" dirty="0" smtClean="0"/>
              <a:t>RCT following power calculation</a:t>
            </a:r>
          </a:p>
          <a:p>
            <a:pPr lvl="2"/>
            <a:r>
              <a:rPr lang="en-US" sz="2200" dirty="0" smtClean="0"/>
              <a:t>Testing for interactions </a:t>
            </a:r>
          </a:p>
          <a:p>
            <a:pPr lvl="2"/>
            <a:endParaRPr lang="en-US" sz="2200" dirty="0" smtClean="0"/>
          </a:p>
          <a:p>
            <a:r>
              <a:rPr lang="en-US" sz="2800" b="1" dirty="0" smtClean="0"/>
              <a:t>No need for both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Table 1 often primarily descriptive </a:t>
            </a:r>
          </a:p>
          <a:p>
            <a:pPr lvl="1"/>
            <a:r>
              <a:rPr lang="en-US" sz="2400" dirty="0" smtClean="0"/>
              <a:t>Baseline characteristics</a:t>
            </a:r>
          </a:p>
          <a:p>
            <a:pPr lvl="1"/>
            <a:r>
              <a:rPr lang="en-US" sz="2400" dirty="0" smtClean="0"/>
              <a:t>No need for statistical testing</a:t>
            </a:r>
          </a:p>
          <a:p>
            <a:pPr lvl="2"/>
            <a:r>
              <a:rPr lang="en-US" sz="2000" dirty="0" smtClean="0"/>
              <a:t>Exception: </a:t>
            </a:r>
            <a:r>
              <a:rPr lang="en-US" sz="2000" dirty="0" smtClean="0"/>
              <a:t>Comparative assessment of groups (e.g. RCT)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9. Tables and Figures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r>
              <a:rPr lang="en-US" sz="2800" b="1" dirty="0" smtClean="0"/>
              <a:t>Tables don’t add up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Duplication of results in text and tables/figures </a:t>
            </a:r>
            <a:endParaRPr lang="en-US" sz="2800" dirty="0" smtClean="0"/>
          </a:p>
          <a:p>
            <a:pPr lvl="1"/>
            <a:r>
              <a:rPr lang="en-US" sz="2400" dirty="0" smtClean="0"/>
              <a:t>redundancy, failure to use space wisely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Tables and figures don’t address primary study objective</a:t>
            </a:r>
          </a:p>
          <a:p>
            <a:pPr lvl="1"/>
            <a:r>
              <a:rPr lang="en-US" sz="2400" dirty="0" smtClean="0"/>
              <a:t>Authors got lost somewhere along the path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Overly simplistic or inappropriate figures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10. Over-reaching 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Conclusions not supported by the data </a:t>
            </a:r>
          </a:p>
          <a:p>
            <a:pPr lvl="1"/>
            <a:r>
              <a:rPr lang="en-US" sz="2400" dirty="0" smtClean="0"/>
              <a:t>Over-state importance of study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Failure to recognize key limitations of the study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Substitute statistical significance for clinical importance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Problems interpreting RCT results</a:t>
            </a:r>
          </a:p>
          <a:p>
            <a:pPr lvl="1"/>
            <a:r>
              <a:rPr lang="en-US" sz="2400" dirty="0" smtClean="0"/>
              <a:t>Superiority vs. equivalence vs. non-inferiority</a:t>
            </a:r>
          </a:p>
          <a:p>
            <a:endParaRPr lang="en-US" sz="2800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1981200"/>
            <a:ext cx="3200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Summarize: </a:t>
            </a:r>
            <a:r>
              <a:rPr lang="en-US" dirty="0" smtClean="0"/>
              <a:t>methods and statistics problems with </a:t>
            </a:r>
            <a:r>
              <a:rPr lang="en-US" dirty="0" smtClean="0"/>
              <a:t>AEM submissions</a:t>
            </a:r>
          </a:p>
          <a:p>
            <a:endParaRPr lang="en-US" dirty="0" smtClean="0"/>
          </a:p>
          <a:p>
            <a:r>
              <a:rPr lang="en-US" dirty="0" smtClean="0"/>
              <a:t>Promote: high-quality </a:t>
            </a:r>
            <a:r>
              <a:rPr lang="en-US" dirty="0" smtClean="0"/>
              <a:t>research with valid results that push the science of emergency care forward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this list was compiled and where to seek out solutions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Query of AEM editors and reviewers </a:t>
            </a:r>
          </a:p>
          <a:p>
            <a:pPr lvl="1"/>
            <a:r>
              <a:rPr lang="en-US" dirty="0" smtClean="0"/>
              <a:t>AEM Editorial Board</a:t>
            </a:r>
          </a:p>
          <a:p>
            <a:pPr lvl="1"/>
            <a:r>
              <a:rPr lang="en-US" dirty="0" smtClean="0"/>
              <a:t>AEM Statistical Reviewers</a:t>
            </a:r>
          </a:p>
          <a:p>
            <a:pPr lvl="1"/>
            <a:r>
              <a:rPr lang="en-US" dirty="0" smtClean="0"/>
              <a:t>AEM Senior Editors Group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Solutions: </a:t>
            </a:r>
            <a:r>
              <a:rPr lang="en-US" sz="2800" i="1" dirty="0" smtClean="0"/>
              <a:t>AEM Statistics and Methodology Virtual Issue </a:t>
            </a:r>
            <a:r>
              <a:rPr lang="en-US" sz="2200" dirty="0" smtClean="0">
                <a:hlinkClick r:id="rId2"/>
              </a:rPr>
              <a:t>http://onlinelibrary.wiley.com/journal/10.1111/(ISSN)1553-2712/homepage/statistics_and_research_methodology.htm</a:t>
            </a:r>
            <a:endParaRPr lang="en-US" sz="2200" dirty="0" smtClean="0"/>
          </a:p>
          <a:p>
            <a:pPr lvl="1"/>
            <a:r>
              <a:rPr lang="en-US" dirty="0" smtClean="0"/>
              <a:t>16 categories of methods and stats topics</a:t>
            </a:r>
          </a:p>
          <a:p>
            <a:pPr lvl="1"/>
            <a:r>
              <a:rPr lang="en-US" dirty="0" smtClean="0"/>
              <a:t>49 linked references from AEM, Annals and PEC</a:t>
            </a:r>
          </a:p>
          <a:p>
            <a:pPr lvl="1"/>
            <a:r>
              <a:rPr lang="en-US" dirty="0" smtClean="0"/>
              <a:t>77 additional references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915400" cy="12527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Study objective, </a:t>
            </a:r>
            <a:r>
              <a:rPr lang="en-US" sz="3200" dirty="0" err="1" smtClean="0"/>
              <a:t>mis</a:t>
            </a:r>
            <a:r>
              <a:rPr lang="en-US" sz="3200" dirty="0" smtClean="0"/>
              <a:t>-matched methods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/>
              <a:t>No clearly stated study objective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Analysis doesn’t respond to the study question</a:t>
            </a:r>
          </a:p>
          <a:p>
            <a:pPr lvl="1"/>
            <a:r>
              <a:rPr lang="en-US" sz="3500" dirty="0" smtClean="0"/>
              <a:t>Objective not </a:t>
            </a:r>
            <a:r>
              <a:rPr lang="en-US" sz="3500" dirty="0" smtClean="0"/>
              <a:t>addressed in </a:t>
            </a:r>
            <a:r>
              <a:rPr lang="en-US" sz="3500" dirty="0" smtClean="0"/>
              <a:t>Results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Methods and statistics do not appear appropriate for question at hand</a:t>
            </a:r>
          </a:p>
          <a:p>
            <a:pPr lvl="1"/>
            <a:r>
              <a:rPr lang="en-US" sz="3500" dirty="0" smtClean="0"/>
              <a:t>Inappropriate sample recruited</a:t>
            </a:r>
          </a:p>
          <a:p>
            <a:pPr lvl="1"/>
            <a:r>
              <a:rPr lang="en-US" sz="3500" dirty="0" smtClean="0"/>
              <a:t>Incorrect variables</a:t>
            </a:r>
          </a:p>
          <a:p>
            <a:pPr lvl="1"/>
            <a:r>
              <a:rPr lang="en-US" sz="3500" dirty="0" smtClean="0"/>
              <a:t>Inappropriate model for </a:t>
            </a:r>
            <a:r>
              <a:rPr lang="en-US" sz="3500" dirty="0" smtClean="0"/>
              <a:t>the data</a:t>
            </a:r>
          </a:p>
          <a:p>
            <a:pPr lvl="1"/>
            <a:r>
              <a:rPr lang="en-US" sz="3500" dirty="0" smtClean="0"/>
              <a:t>Overly simplistic methods for study question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No control group for comparative testing</a:t>
            </a:r>
          </a:p>
          <a:p>
            <a:pPr lvl="1"/>
            <a:endParaRPr lang="en-US" sz="35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Sample problems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181600"/>
          </a:xfrm>
        </p:spPr>
        <p:txBody>
          <a:bodyPr>
            <a:normAutofit fontScale="77500" lnSpcReduction="20000"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600" b="1" dirty="0" smtClean="0"/>
              <a:t>Sample used for analysis does not represent target population</a:t>
            </a:r>
          </a:p>
          <a:p>
            <a:pPr lvl="1"/>
            <a:r>
              <a:rPr lang="en-US" dirty="0" smtClean="0"/>
              <a:t>Inappropriate inclusion/exclusion criteria</a:t>
            </a:r>
          </a:p>
          <a:p>
            <a:pPr lvl="1"/>
            <a:r>
              <a:rPr lang="en-US" dirty="0" smtClean="0"/>
              <a:t>Convenience sampling</a:t>
            </a:r>
          </a:p>
          <a:p>
            <a:r>
              <a:rPr lang="en-US" sz="3600" b="1" dirty="0" smtClean="0"/>
              <a:t>Failure to explain why particular sample size was used</a:t>
            </a:r>
          </a:p>
          <a:p>
            <a:pPr lvl="1"/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Data availability</a:t>
            </a:r>
          </a:p>
          <a:p>
            <a:pPr lvl="1"/>
            <a:r>
              <a:rPr lang="en-US" dirty="0" smtClean="0"/>
              <a:t>Time span</a:t>
            </a:r>
          </a:p>
          <a:p>
            <a:pPr lvl="1"/>
            <a:r>
              <a:rPr lang="en-US" dirty="0" smtClean="0"/>
              <a:t>Changes in data collection or other processes (e.g., natural experiments)</a:t>
            </a:r>
          </a:p>
          <a:p>
            <a:pPr lvl="1"/>
            <a:r>
              <a:rPr lang="en-US" dirty="0" smtClean="0"/>
              <a:t>Sample size calculation?</a:t>
            </a:r>
          </a:p>
          <a:p>
            <a:pPr lvl="1"/>
            <a:r>
              <a:rPr lang="en-US" dirty="0" smtClean="0"/>
              <a:t>Too small to address study question</a:t>
            </a:r>
          </a:p>
          <a:p>
            <a:r>
              <a:rPr lang="en-US" sz="3600" b="1" dirty="0" smtClean="0"/>
              <a:t>All primary prospective studies should have a sample size calculation </a:t>
            </a:r>
          </a:p>
          <a:p>
            <a:pPr lvl="1"/>
            <a:r>
              <a:rPr lang="en-US" sz="2900" dirty="0" smtClean="0"/>
              <a:t>How did you know when to stop enrolling?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3. Outcomes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199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Why was this outcome selected? Is it meaningful?</a:t>
            </a:r>
          </a:p>
          <a:p>
            <a:pPr lvl="1"/>
            <a:r>
              <a:rPr lang="en-US" sz="2400" dirty="0" smtClean="0"/>
              <a:t>Post-test scores in education research</a:t>
            </a:r>
          </a:p>
          <a:p>
            <a:pPr lvl="1"/>
            <a:r>
              <a:rPr lang="en-US" sz="2400" dirty="0" smtClean="0"/>
              <a:t>Out-of-hospital outcomes (early, intermediate)</a:t>
            </a:r>
          </a:p>
          <a:p>
            <a:pPr lvl="1"/>
            <a:r>
              <a:rPr lang="en-US" sz="2400" dirty="0" smtClean="0"/>
              <a:t>Asking participants if they “liked it”</a:t>
            </a:r>
          </a:p>
          <a:p>
            <a:pPr lvl="1"/>
            <a:r>
              <a:rPr lang="en-US" sz="2400" dirty="0" smtClean="0"/>
              <a:t>Validated outcome?</a:t>
            </a:r>
          </a:p>
          <a:p>
            <a:pPr lvl="1"/>
            <a:r>
              <a:rPr lang="en-US" sz="2400" dirty="0" smtClean="0"/>
              <a:t>Surrogate or proxy outcome?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/>
              <a:t>Same outcome as used for sample size calculation?</a:t>
            </a:r>
          </a:p>
          <a:p>
            <a:pPr lvl="1"/>
            <a:r>
              <a:rPr lang="en-US" sz="2400" dirty="0" smtClean="0"/>
              <a:t>Authors focus on secondary outcome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4. Variables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Failure to collect key variable(s) for addressing study question</a:t>
            </a:r>
          </a:p>
          <a:p>
            <a:pPr lvl="1"/>
            <a:r>
              <a:rPr lang="en-US" sz="2400" dirty="0" smtClean="0"/>
              <a:t>Missing key confounders</a:t>
            </a:r>
          </a:p>
          <a:p>
            <a:pPr lvl="1"/>
            <a:endParaRPr lang="en-US" dirty="0" smtClean="0"/>
          </a:p>
          <a:p>
            <a:r>
              <a:rPr lang="en-US" sz="2800" b="1" dirty="0" smtClean="0"/>
              <a:t>Selecting inadequate proxy variable</a:t>
            </a:r>
          </a:p>
          <a:p>
            <a:pPr lvl="1"/>
            <a:r>
              <a:rPr lang="en-US" sz="2400" dirty="0" smtClean="0"/>
              <a:t>E.g., interest in quality of life, use mortality as outcome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5. Missing values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5029199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Failure to address missing data</a:t>
            </a:r>
          </a:p>
          <a:p>
            <a:pPr lvl="1"/>
            <a:r>
              <a:rPr lang="en-US" sz="2400" dirty="0" smtClean="0"/>
              <a:t>% missing for key variables (outcome, predictors)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How </a:t>
            </a:r>
            <a:r>
              <a:rPr lang="en-US" sz="2800" b="1" dirty="0" smtClean="0"/>
              <a:t>were missing data handled?</a:t>
            </a:r>
          </a:p>
          <a:p>
            <a:pPr lvl="1"/>
            <a:r>
              <a:rPr lang="en-US" sz="2400" dirty="0" smtClean="0"/>
              <a:t>Throw out subjects with missing values (complete case analysis)</a:t>
            </a:r>
          </a:p>
          <a:p>
            <a:pPr lvl="1"/>
            <a:r>
              <a:rPr lang="en-US" sz="2400" dirty="0" smtClean="0"/>
              <a:t>Multiple imputation</a:t>
            </a:r>
          </a:p>
          <a:p>
            <a:pPr lvl="1"/>
            <a:r>
              <a:rPr lang="en-US" sz="2400" dirty="0"/>
              <a:t>O</a:t>
            </a:r>
            <a:r>
              <a:rPr lang="en-US" sz="2400" dirty="0" smtClean="0"/>
              <a:t>ther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Sensitivity </a:t>
            </a:r>
            <a:r>
              <a:rPr lang="en-US" sz="2800" b="1" dirty="0" smtClean="0"/>
              <a:t>tests to address concerns?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Are </a:t>
            </a:r>
            <a:r>
              <a:rPr lang="en-US" sz="2800" b="1" dirty="0" smtClean="0"/>
              <a:t>the study results valid?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6. Inappropriate statistical tests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625609"/>
          </a:xfrm>
        </p:spPr>
        <p:txBody>
          <a:bodyPr/>
          <a:lstStyle/>
          <a:p>
            <a:r>
              <a:rPr lang="en-US" sz="2800" b="1" dirty="0" smtClean="0"/>
              <a:t>Parametric vs. non-parametric testing</a:t>
            </a:r>
          </a:p>
          <a:p>
            <a:pPr lvl="1"/>
            <a:r>
              <a:rPr lang="en-US" sz="2400" dirty="0" smtClean="0"/>
              <a:t>Key assumptions for parametric tests</a:t>
            </a:r>
            <a:r>
              <a:rPr lang="en-US" dirty="0" smtClean="0"/>
              <a:t>:</a:t>
            </a:r>
          </a:p>
          <a:p>
            <a:pPr lvl="2"/>
            <a:r>
              <a:rPr lang="en-US" sz="2200" dirty="0" smtClean="0"/>
              <a:t>Populations are normally distributed</a:t>
            </a:r>
          </a:p>
          <a:p>
            <a:pPr lvl="2"/>
            <a:r>
              <a:rPr lang="en-US" sz="2200" dirty="0" smtClean="0"/>
              <a:t>Homogeneity of variance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Handling clustered data</a:t>
            </a:r>
          </a:p>
          <a:p>
            <a:pPr lvl="1"/>
            <a:r>
              <a:rPr lang="en-US" sz="2400" dirty="0" smtClean="0"/>
              <a:t>Generalized estimating equations</a:t>
            </a:r>
          </a:p>
          <a:p>
            <a:pPr lvl="1"/>
            <a:r>
              <a:rPr lang="en-US" sz="2400" dirty="0" smtClean="0"/>
              <a:t>Random effects models</a:t>
            </a:r>
          </a:p>
          <a:p>
            <a:pPr lvl="1"/>
            <a:r>
              <a:rPr lang="en-US" sz="2400" dirty="0" smtClean="0"/>
              <a:t>Fixed effects models</a:t>
            </a:r>
          </a:p>
          <a:p>
            <a:pPr lvl="1"/>
            <a:r>
              <a:rPr lang="en-US" sz="2400" dirty="0" smtClean="0"/>
              <a:t>Hierarchical models (Bayesian analyses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pic>
        <p:nvPicPr>
          <p:cNvPr id="29698" name="Picture 2" descr="http://bold-ed.com/unequal_v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352800"/>
            <a:ext cx="2438400" cy="1581234"/>
          </a:xfrm>
          <a:prstGeom prst="rect">
            <a:avLst/>
          </a:prstGeom>
          <a:noFill/>
        </p:spPr>
      </p:pic>
      <p:pic>
        <p:nvPicPr>
          <p:cNvPr id="29700" name="Picture 4" descr="http://i.imgur.com/YSEYhha.jpg"/>
          <p:cNvPicPr>
            <a:picLocks noChangeAspect="1" noChangeArrowheads="1"/>
          </p:cNvPicPr>
          <p:nvPr/>
        </p:nvPicPr>
        <p:blipFill>
          <a:blip r:embed="rId3" cstate="print"/>
          <a:srcRect l="31759" r="1444"/>
          <a:stretch>
            <a:fillRect/>
          </a:stretch>
        </p:blipFill>
        <p:spPr bwMode="auto">
          <a:xfrm>
            <a:off x="6420500" y="1524000"/>
            <a:ext cx="2723500" cy="1844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</TotalTime>
  <Words>650</Words>
  <Application>Microsoft Office PowerPoint</Application>
  <PresentationFormat>On-screen Show (4:3)</PresentationFormat>
  <Paragraphs>133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Top 10 Methods and Statistics “Issues” in Academic Emergency Medicine  Craig Newgard, MD, MPH May 17, 2013</vt:lpstr>
      <vt:lpstr>Goals</vt:lpstr>
      <vt:lpstr>How this list was compiled and where to seek out solutions</vt:lpstr>
      <vt:lpstr>1. Study objective, mis-matched methods</vt:lpstr>
      <vt:lpstr>2. Sample problems</vt:lpstr>
      <vt:lpstr>3. Outcomes</vt:lpstr>
      <vt:lpstr>4. Variables</vt:lpstr>
      <vt:lpstr>5. Missing values</vt:lpstr>
      <vt:lpstr>6. Inappropriate statistical tests</vt:lpstr>
      <vt:lpstr>7. Modeling</vt:lpstr>
      <vt:lpstr>8. P values vs. confidence intervals</vt:lpstr>
      <vt:lpstr>9. Tables and Figures</vt:lpstr>
      <vt:lpstr>10. Over-reaching conclusions</vt:lpstr>
      <vt:lpstr>Questions?</vt:lpstr>
    </vt:vector>
  </TitlesOfParts>
  <Company>OHSU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Research, Time &amp; Money</dc:title>
  <dc:creator>newgardc</dc:creator>
  <cp:lastModifiedBy>Craig Newgard</cp:lastModifiedBy>
  <cp:revision>325</cp:revision>
  <dcterms:created xsi:type="dcterms:W3CDTF">2007-12-11T21:11:55Z</dcterms:created>
  <dcterms:modified xsi:type="dcterms:W3CDTF">2013-05-16T02:35:06Z</dcterms:modified>
</cp:coreProperties>
</file>